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5" r:id="rId4"/>
    <p:sldId id="271" r:id="rId5"/>
    <p:sldId id="273" r:id="rId6"/>
    <p:sldId id="274" r:id="rId7"/>
    <p:sldId id="272" r:id="rId8"/>
    <p:sldId id="259" r:id="rId9"/>
    <p:sldId id="276" r:id="rId10"/>
    <p:sldId id="260" r:id="rId11"/>
    <p:sldId id="270" r:id="rId12"/>
    <p:sldId id="261" r:id="rId13"/>
    <p:sldId id="262" r:id="rId14"/>
    <p:sldId id="258" r:id="rId15"/>
    <p:sldId id="263" r:id="rId16"/>
    <p:sldId id="285" r:id="rId17"/>
    <p:sldId id="264" r:id="rId18"/>
    <p:sldId id="278" r:id="rId19"/>
    <p:sldId id="279" r:id="rId20"/>
    <p:sldId id="280" r:id="rId21"/>
    <p:sldId id="281" r:id="rId22"/>
    <p:sldId id="266" r:id="rId23"/>
    <p:sldId id="267" r:id="rId24"/>
    <p:sldId id="282" r:id="rId25"/>
    <p:sldId id="283" r:id="rId26"/>
    <p:sldId id="268" r:id="rId27"/>
    <p:sldId id="284" r:id="rId28"/>
    <p:sldId id="269" r:id="rId29"/>
    <p:sldId id="286" r:id="rId30"/>
    <p:sldId id="287" r:id="rId31"/>
    <p:sldId id="288" r:id="rId32"/>
    <p:sldId id="289" r:id="rId33"/>
    <p:sldId id="290" r:id="rId34"/>
    <p:sldId id="293" r:id="rId35"/>
    <p:sldId id="291" r:id="rId36"/>
    <p:sldId id="292" r:id="rId37"/>
  </p:sldIdLst>
  <p:sldSz cx="11880850" cy="6858000"/>
  <p:notesSz cx="7053263" cy="12052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33CC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80" y="72"/>
      </p:cViewPr>
      <p:guideLst>
        <p:guide orient="horz" pos="2160"/>
        <p:guide pos="288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4707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604707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r">
              <a:defRPr sz="1400"/>
            </a:lvl1pPr>
          </a:lstStyle>
          <a:p>
            <a:fld id="{9885B303-965D-4427-A369-84D19444978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595"/>
            <a:ext cx="3056414" cy="604706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11447595"/>
            <a:ext cx="3056414" cy="604706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r">
              <a:defRPr sz="1400"/>
            </a:lvl1pPr>
          </a:lstStyle>
          <a:p>
            <a:fld id="{CA747A7F-6AF5-44EE-9447-86191AD61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/>
          <a:lstStyle>
            <a:lvl1pPr algn="r">
              <a:defRPr sz="1400"/>
            </a:lvl1pPr>
          </a:lstStyle>
          <a:p>
            <a:fld id="{1B54F93F-DBDD-4786-93F2-CB48915279E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87350" y="903288"/>
            <a:ext cx="7827963" cy="4519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137" tIns="54068" rIns="108137" bIns="540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5724843"/>
            <a:ext cx="5642610" cy="5423535"/>
          </a:xfrm>
          <a:prstGeom prst="rect">
            <a:avLst/>
          </a:prstGeom>
        </p:spPr>
        <p:txBody>
          <a:bodyPr vert="horz" lIns="108137" tIns="54068" rIns="108137" bIns="540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594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11447594"/>
            <a:ext cx="3056414" cy="602615"/>
          </a:xfrm>
          <a:prstGeom prst="rect">
            <a:avLst/>
          </a:prstGeom>
        </p:spPr>
        <p:txBody>
          <a:bodyPr vert="horz" lIns="108137" tIns="54068" rIns="108137" bIns="54068" rtlCol="0" anchor="b"/>
          <a:lstStyle>
            <a:lvl1pPr algn="r">
              <a:defRPr sz="1400"/>
            </a:lvl1pPr>
          </a:lstStyle>
          <a:p>
            <a:fld id="{F801A84E-8974-4B5C-A22D-A5DD61C5FC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 put here is a more technical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r-PK" dirty="0" smtClean="0"/>
              <a:t>کسوٹی، معیار، جانچ کا اصول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87350" y="903288"/>
            <a:ext cx="7827963" cy="4519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8136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Qualifications to become a member of that brotherhood are determined by the nature of the responsibility alone.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1A84E-8974-4B5C-A22D-A5DD61C5FC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57DF-9BB4-4FBB-AA6C-053D41FAAAE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67E6-4830-4F29-821D-738181358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mranahmad131@gmail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5.wmf"/><Relationship Id="rId7" Type="http://schemas.openxmlformats.org/officeDocument/2006/relationships/image" Target="../media/image1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6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9.jpeg"/><Relationship Id="rId5" Type="http://schemas.openxmlformats.org/officeDocument/2006/relationships/image" Target="../media/image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015" y="4953000"/>
            <a:ext cx="3497495" cy="1828800"/>
            <a:chOff x="0" y="5029200"/>
            <a:chExt cx="2691819" cy="1828800"/>
          </a:xfrm>
        </p:grpSpPr>
        <p:pic>
          <p:nvPicPr>
            <p:cNvPr id="12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3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7656548" y="0"/>
            <a:ext cx="4224302" cy="3048000"/>
            <a:chOff x="5892800" y="1524000"/>
            <a:chExt cx="3251200" cy="3048000"/>
          </a:xfrm>
        </p:grpSpPr>
        <p:pic>
          <p:nvPicPr>
            <p:cNvPr id="9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SOCIAL WORK </a:t>
            </a:r>
            <a:br>
              <a:rPr lang="en-US" b="1" dirty="0" smtClean="0"/>
            </a:br>
            <a:r>
              <a:rPr lang="en-US" b="1" dirty="0" smtClean="0"/>
              <a:t>A PROFESSION?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IMRAN AHMAD SAJID,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Lecturer (Social Work)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Peshawar, Pakistan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870" y="5867400"/>
            <a:ext cx="5230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Web: </a:t>
            </a:r>
            <a:r>
              <a:rPr lang="en-US" dirty="0" smtClean="0">
                <a:hlinkClick r:id="rId6"/>
              </a:rPr>
              <a:t>ww.uop.edu.pk</a:t>
            </a:r>
            <a:br>
              <a:rPr lang="en-US" dirty="0" smtClean="0">
                <a:hlinkClick r:id="rId6"/>
              </a:rPr>
            </a:br>
            <a:r>
              <a:rPr lang="en-US" dirty="0" smtClean="0"/>
              <a:t>Email: </a:t>
            </a:r>
            <a:r>
              <a:rPr lang="en-US" dirty="0" smtClean="0">
                <a:hlinkClick r:id="rId6"/>
              </a:rPr>
              <a:t>imranahmad131@uop.edu.pk</a:t>
            </a:r>
            <a:r>
              <a:rPr lang="en-US" dirty="0" smtClean="0"/>
              <a:t> </a:t>
            </a:r>
          </a:p>
          <a:p>
            <a:pPr algn="r"/>
            <a:r>
              <a:rPr lang="en-US" dirty="0"/>
              <a:t>This lecture is based on the essay of </a:t>
            </a:r>
            <a:r>
              <a:rPr lang="en-US" b="1" dirty="0"/>
              <a:t>Abraham </a:t>
            </a:r>
            <a:r>
              <a:rPr lang="en-US" b="1" dirty="0" smtClean="0"/>
              <a:t>Flexner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3762269" cy="1828800"/>
            <a:chOff x="0" y="0"/>
            <a:chExt cx="2895600" cy="1828800"/>
          </a:xfrm>
        </p:grpSpPr>
        <p:pic>
          <p:nvPicPr>
            <p:cNvPr id="6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7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</a:t>
            </a:r>
            <a:r>
              <a:rPr lang="en-US" dirty="0"/>
              <a:t>any </a:t>
            </a:r>
            <a:r>
              <a:rPr lang="en-US" dirty="0" smtClean="0"/>
              <a:t>occupation, not </a:t>
            </a:r>
            <a:r>
              <a:rPr lang="en-US" dirty="0"/>
              <a:t>obviously a </a:t>
            </a:r>
            <a:r>
              <a:rPr lang="en-US" dirty="0" smtClean="0"/>
              <a:t>business, </a:t>
            </a:r>
            <a:r>
              <a:rPr lang="en-US" dirty="0"/>
              <a:t>is apt to classify itself </a:t>
            </a:r>
            <a:r>
              <a:rPr lang="en-US" dirty="0" smtClean="0"/>
              <a:t>as a </a:t>
            </a:r>
            <a:r>
              <a:rPr lang="en-US" dirty="0"/>
              <a:t>profession. </a:t>
            </a:r>
            <a:endParaRPr lang="en-US" dirty="0" smtClean="0"/>
          </a:p>
          <a:p>
            <a:r>
              <a:rPr lang="en-US" dirty="0" smtClean="0"/>
              <a:t>Doctors</a:t>
            </a:r>
            <a:r>
              <a:rPr lang="en-US" dirty="0"/>
              <a:t>, lawyers, preachers, </a:t>
            </a:r>
            <a:r>
              <a:rPr lang="en-US" dirty="0" smtClean="0"/>
              <a:t>musicians, engineers</a:t>
            </a:r>
            <a:r>
              <a:rPr lang="en-US" dirty="0"/>
              <a:t>, journalists, trained nurses, </a:t>
            </a:r>
            <a:r>
              <a:rPr lang="en-US" dirty="0" smtClean="0"/>
              <a:t>and dancing masters—all </a:t>
            </a:r>
            <a:r>
              <a:rPr lang="en-US" dirty="0"/>
              <a:t>speak </a:t>
            </a:r>
            <a:r>
              <a:rPr lang="en-US" dirty="0" smtClean="0"/>
              <a:t>of their </a:t>
            </a:r>
            <a:r>
              <a:rPr lang="en-US" dirty="0"/>
              <a:t>"profession".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Imran_1\UOP\ISSG\BS Database\Introduction to Social Work and Welfare-BS 1st\Is Social Work Profession\Resc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156" y="3581400"/>
            <a:ext cx="5404381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3762269" cy="1828800"/>
            <a:chOff x="0" y="0"/>
            <a:chExt cx="2895600" cy="1828800"/>
          </a:xfrm>
        </p:grpSpPr>
        <p:pic>
          <p:nvPicPr>
            <p:cNvPr id="1026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7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7656548" y="1524000"/>
            <a:ext cx="4224302" cy="3048000"/>
            <a:chOff x="5892800" y="1524000"/>
            <a:chExt cx="3251200" cy="3048000"/>
          </a:xfrm>
        </p:grpSpPr>
        <p:pic>
          <p:nvPicPr>
            <p:cNvPr id="1029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30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1" y="5029200"/>
            <a:ext cx="3497495" cy="1828800"/>
            <a:chOff x="0" y="5029200"/>
            <a:chExt cx="2691819" cy="1828800"/>
          </a:xfrm>
        </p:grpSpPr>
        <p:pic>
          <p:nvPicPr>
            <p:cNvPr id="1031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032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7441120" y="0"/>
            <a:ext cx="4439731" cy="1828800"/>
            <a:chOff x="5726997" y="0"/>
            <a:chExt cx="3417003" cy="1828800"/>
          </a:xfrm>
        </p:grpSpPr>
        <p:pic>
          <p:nvPicPr>
            <p:cNvPr id="1033" name="Picture 9" descr="D:\Imran_1\UOP\ISSG\BS Database\Introduction to Social Work and Welfare-BS 1st\Is Social Work Profession\Journalist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26997" y="0"/>
              <a:ext cx="2350203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1034" name="Picture 10" descr="D:\Imran_1\UOP\ISSG\BS Database\Introduction to Social Work and Welfare-BS 1st\Is Social Work Profession\Journalist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321296" y="0"/>
              <a:ext cx="1822704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0" y="1524000"/>
            <a:ext cx="2346468" cy="3505200"/>
            <a:chOff x="0" y="1524000"/>
            <a:chExt cx="1805940" cy="3505200"/>
          </a:xfrm>
        </p:grpSpPr>
        <p:pic>
          <p:nvPicPr>
            <p:cNvPr id="14" name="Picture 2" descr="D:\Imran_1\UOP\ISSG\BS Database\Introduction to Social Work and Welfare-BS 1st\Is Social Work Profession\Dancer-Jackson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3200400"/>
              <a:ext cx="1295400" cy="1828800"/>
            </a:xfrm>
            <a:prstGeom prst="rect">
              <a:avLst/>
            </a:prstGeom>
            <a:noFill/>
          </p:spPr>
        </p:pic>
        <p:pic>
          <p:nvPicPr>
            <p:cNvPr id="15" name="Picture 14" descr="D:\Imran_1\UOP\ISSG\BS Database\Introduction to Social Work and Welfare-BS 1st\Is Social Work Profession\Dancer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524000"/>
              <a:ext cx="1805940" cy="182880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6336453" y="3989388"/>
            <a:ext cx="5544397" cy="2868613"/>
            <a:chOff x="4876800" y="3989387"/>
            <a:chExt cx="4267200" cy="2868613"/>
          </a:xfrm>
        </p:grpSpPr>
        <p:pic>
          <p:nvPicPr>
            <p:cNvPr id="1035" name="Picture 11" descr="D:\Imran_1\UOP\ISSG\BS Database\Introduction to Social Work and Welfare-BS 1st\Is Social Work Profession\atif-aslam-new-songs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876800" y="5029200"/>
              <a:ext cx="2340864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036" name="Picture 12" descr="D:\Imran_1\UOP\ISSG\BS Database\Introduction to Social Work and Welfare-BS 1st\Is Social Work Profession\Musician2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165720" y="3989387"/>
              <a:ext cx="1959959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037" name="Picture 13" descr="D:\Imran_1\UOP\ISSG\BS Database\Introduction to Social Work and Welfare-BS 1st\Is Social Work Profession\Musician3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795958" y="5029200"/>
              <a:ext cx="2348042" cy="1828800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2871205" y="685800"/>
            <a:ext cx="5643404" cy="2971800"/>
            <a:chOff x="2209800" y="685800"/>
            <a:chExt cx="4343400" cy="2971800"/>
          </a:xfrm>
        </p:grpSpPr>
        <p:pic>
          <p:nvPicPr>
            <p:cNvPr id="1039" name="Picture 15" descr="D:\Imran_1\UOP\ISSG\BS Database\Introduction to Social Work and Welfare-BS 1st\Is Social Work Profession\Actor3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352800" y="685800"/>
              <a:ext cx="22352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D:\Imran_1\UOP\ISSG\BS Database\Introduction to Social Work and Welfare-BS 1st\Is Social Work Profession\Actor1.jp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114800" y="1828800"/>
              <a:ext cx="24384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1" name="Picture 17" descr="D:\Imran_1\UOP\ISSG\BS Database\Introduction to Social Work and Welfare-BS 1st\Is Social Work Profession\Actor2.jp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209800" y="1676400"/>
              <a:ext cx="2525702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there is a </a:t>
            </a:r>
            <a:endParaRPr lang="en-US" dirty="0" smtClean="0"/>
          </a:p>
          <a:p>
            <a:pPr lvl="1"/>
            <a:r>
              <a:rPr lang="en-US" dirty="0" smtClean="0"/>
              <a:t>dancing </a:t>
            </a:r>
            <a:r>
              <a:rPr lang="en-US" dirty="0"/>
              <a:t>profession,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baseball profession, </a:t>
            </a:r>
            <a:endParaRPr lang="en-US" dirty="0" smtClean="0"/>
          </a:p>
          <a:p>
            <a:pPr lvl="1"/>
            <a:r>
              <a:rPr lang="en-US" dirty="0" smtClean="0"/>
              <a:t>an acting </a:t>
            </a:r>
            <a:r>
              <a:rPr lang="en-US" dirty="0"/>
              <a:t>profession,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nursing profession,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artistic </a:t>
            </a:r>
            <a:r>
              <a:rPr lang="en-US" dirty="0" smtClean="0"/>
              <a:t>profession,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musical profession, </a:t>
            </a:r>
            <a:endParaRPr lang="en-US" dirty="0" smtClean="0"/>
          </a:p>
          <a:p>
            <a:pPr lvl="1"/>
            <a:r>
              <a:rPr lang="en-US" dirty="0" smtClean="0"/>
              <a:t>a medical profession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legal profession—to mention no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—the </a:t>
            </a:r>
            <a:r>
              <a:rPr lang="en-US" dirty="0"/>
              <a:t>term profession is too vague to be fought for.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to make a profession in the genuine sense, </a:t>
            </a:r>
            <a:r>
              <a:rPr lang="en-US" u="sng" dirty="0" smtClean="0"/>
              <a:t>something more </a:t>
            </a:r>
            <a:r>
              <a:rPr lang="en-US" dirty="0"/>
              <a:t>than a mere claim or </a:t>
            </a:r>
            <a:r>
              <a:rPr lang="en-US" dirty="0" smtClean="0"/>
              <a:t>an academic </a:t>
            </a:r>
            <a:r>
              <a:rPr lang="en-US" dirty="0"/>
              <a:t>degree </a:t>
            </a:r>
            <a:r>
              <a:rPr lang="en-US" dirty="0" smtClean="0"/>
              <a:t>is needed.</a:t>
            </a:r>
          </a:p>
          <a:p>
            <a:r>
              <a:rPr lang="en-US" dirty="0"/>
              <a:t>There are certain </a:t>
            </a:r>
            <a:r>
              <a:rPr lang="en-US" u="sng" dirty="0">
                <a:solidFill>
                  <a:srgbClr val="FF0000"/>
                </a:solidFill>
              </a:rPr>
              <a:t>objective standards </a:t>
            </a:r>
            <a:r>
              <a:rPr lang="en-US" dirty="0" smtClean="0"/>
              <a:t>that can </a:t>
            </a:r>
            <a:r>
              <a:rPr lang="en-US" dirty="0"/>
              <a:t>be formulated</a:t>
            </a:r>
            <a:r>
              <a:rPr lang="en-US" dirty="0" smtClean="0"/>
              <a:t>.</a:t>
            </a:r>
          </a:p>
          <a:p>
            <a:r>
              <a:rPr lang="en-US" dirty="0"/>
              <a:t>Social work is interested in </a:t>
            </a:r>
            <a:r>
              <a:rPr lang="en-US" dirty="0" smtClean="0"/>
              <a:t>being recognized </a:t>
            </a:r>
            <a:r>
              <a:rPr lang="en-US" dirty="0"/>
              <a:t>as a profession only </a:t>
            </a:r>
            <a:r>
              <a:rPr lang="en-US" u="sng" dirty="0"/>
              <a:t>if the term is </a:t>
            </a:r>
            <a:r>
              <a:rPr lang="en-US" u="sng" dirty="0" smtClean="0"/>
              <a:t>limited to </a:t>
            </a:r>
            <a:r>
              <a:rPr lang="en-US" u="sng" dirty="0"/>
              <a:t>activities possessing these criteria.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at this moment </a:t>
            </a:r>
            <a:r>
              <a:rPr lang="en-US" dirty="0" smtClean="0"/>
              <a:t>the criteria </a:t>
            </a:r>
            <a:r>
              <a:rPr lang="en-US" dirty="0"/>
              <a:t>of a profession and to consider whether </a:t>
            </a:r>
            <a:r>
              <a:rPr lang="en-US" dirty="0" smtClean="0"/>
              <a:t>social work </a:t>
            </a:r>
            <a:r>
              <a:rPr lang="en-US" dirty="0"/>
              <a:t>conforms to </a:t>
            </a:r>
            <a:r>
              <a:rPr lang="en-US" dirty="0" smtClean="0"/>
              <a:t>them?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</a:t>
            </a:r>
            <a:r>
              <a:rPr lang="en-US" dirty="0" smtClean="0"/>
              <a:t>professions universally </a:t>
            </a:r>
            <a:r>
              <a:rPr lang="en-US" dirty="0"/>
              <a:t>admitted to be such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Law, </a:t>
            </a:r>
          </a:p>
          <a:p>
            <a:pPr lvl="1"/>
            <a:r>
              <a:rPr lang="en-US" dirty="0" smtClean="0"/>
              <a:t>Medicine, and</a:t>
            </a:r>
          </a:p>
          <a:p>
            <a:pPr lvl="1"/>
            <a:r>
              <a:rPr lang="en-US" dirty="0" smtClean="0"/>
              <a:t>Engineering </a:t>
            </a:r>
          </a:p>
          <a:p>
            <a:r>
              <a:rPr lang="en-US" dirty="0" smtClean="0"/>
              <a:t>Let us set a criteria for a </a:t>
            </a:r>
            <a:r>
              <a:rPr lang="en-US" i="1" dirty="0" smtClean="0">
                <a:solidFill>
                  <a:srgbClr val="FF0000"/>
                </a:solidFill>
              </a:rPr>
              <a:t>profession</a:t>
            </a:r>
            <a:r>
              <a:rPr lang="en-US" dirty="0" smtClean="0"/>
              <a:t> with the help of above three professions.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 and  Individual Responsibility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is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has a Practical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 possess an Educationally Communicable Technique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Self-organization through a Professional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Becoming Altruistic in Motivation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036" y="6135470"/>
            <a:ext cx="108907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b="1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CRITERIA</a:t>
            </a:r>
            <a:r>
              <a:rPr lang="en-US" b="1" dirty="0" smtClean="0"/>
              <a:t>: standard for judging things : or </a:t>
            </a:r>
            <a:r>
              <a:rPr lang="en-US" dirty="0" smtClean="0"/>
              <a:t>an accepted standard used in making a decision or judgment about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0"/>
            <a:ext cx="1980142" cy="2667000"/>
          </a:xfrm>
          <a:prstGeom prst="rect">
            <a:avLst/>
          </a:prstGeom>
          <a:noFill/>
        </p:spPr>
      </p:pic>
      <p:pic>
        <p:nvPicPr>
          <p:cNvPr id="6147" name="Picture 3" descr="D:\Imran_1\UOP\ISSG\BS Database\Introduction to Social Work and Welfare-BS 1st\Is Social Work Profession\Intellectu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6294" y="4114800"/>
            <a:ext cx="3574556" cy="27432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Intellectual* Activity and</a:t>
            </a:r>
            <a:br>
              <a:rPr lang="en-US" dirty="0" smtClean="0"/>
            </a:br>
            <a:r>
              <a:rPr lang="en-US" dirty="0" smtClean="0"/>
              <a:t> Individual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first mark of </a:t>
            </a:r>
            <a:r>
              <a:rPr lang="en-US" dirty="0" smtClean="0"/>
              <a:t>a profession is that </a:t>
            </a:r>
            <a:r>
              <a:rPr lang="en-US" dirty="0"/>
              <a:t>the activities involved are </a:t>
            </a:r>
            <a:r>
              <a:rPr lang="en-US" dirty="0" smtClean="0"/>
              <a:t>essentially </a:t>
            </a:r>
            <a:r>
              <a:rPr lang="en-US" u="sng" dirty="0" smtClean="0">
                <a:solidFill>
                  <a:srgbClr val="FF0000"/>
                </a:solidFill>
              </a:rPr>
              <a:t>intellectual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character.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Manual </a:t>
            </a:r>
            <a:r>
              <a:rPr lang="en-US" dirty="0">
                <a:solidFill>
                  <a:srgbClr val="FF0000"/>
                </a:solidFill>
              </a:rPr>
              <a:t>work </a:t>
            </a:r>
            <a:r>
              <a:rPr lang="en-US" dirty="0"/>
              <a:t>is not </a:t>
            </a:r>
            <a:r>
              <a:rPr lang="en-US" dirty="0" smtClean="0"/>
              <a:t>necessarily excluded</a:t>
            </a:r>
            <a:r>
              <a:rPr lang="en-US" dirty="0"/>
              <a:t>; the use of </a:t>
            </a:r>
            <a:r>
              <a:rPr lang="en-US" dirty="0">
                <a:solidFill>
                  <a:srgbClr val="FF0000"/>
                </a:solidFill>
              </a:rPr>
              <a:t>tools </a:t>
            </a:r>
            <a:r>
              <a:rPr lang="en-US" dirty="0"/>
              <a:t>is not necessarily excluded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But the activity is mainly Intellectual in nature. </a:t>
            </a:r>
            <a:endParaRPr lang="en-US" dirty="0"/>
          </a:p>
        </p:txBody>
      </p:sp>
      <p:pic>
        <p:nvPicPr>
          <p:cNvPr id="6150" name="Picture 6" descr="D:\Imran_1\UOP\ISSG\BS Database\Introduction to Social Work and Welfare-BS 1st\Is Social Work Profession\Physiia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164" y="5029200"/>
            <a:ext cx="3582166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D:\Imran_1\UOP\ISSG\BS Database\Introduction to Social Work and Welfare-BS 1st\Is Social Work Profession\Physician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5029200"/>
            <a:ext cx="278918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D:\Imran_1\UOP\ISSG\BS Database\Introduction to Social Work and Welfare-BS 1st\Is Social Work Profession\Engineer1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369" y="5029200"/>
            <a:ext cx="2111396" cy="182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722553" y="6488668"/>
            <a:ext cx="28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*relating to thought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Imran_1\UOP\ISSG\BS Database\Introduction to Social Work and Welfare-BS 1st\Is Social Work Profession\Thinkin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04680" y="2209800"/>
            <a:ext cx="2376170" cy="4648200"/>
          </a:xfrm>
          <a:prstGeom prst="rect">
            <a:avLst/>
          </a:prstGeom>
          <a:noFill/>
        </p:spPr>
      </p:pic>
      <p:pic>
        <p:nvPicPr>
          <p:cNvPr id="5" name="Picture 9" descr="D:\Imran_1\UOP\ISSG\BS Database\Introduction to Social Work and Welfare-BS 1st\Is Social Work Profession\Thinkin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87"/>
          <a:stretch>
            <a:fillRect/>
          </a:stretch>
        </p:blipFill>
        <p:spPr bwMode="auto">
          <a:xfrm>
            <a:off x="6039432" y="2743200"/>
            <a:ext cx="3795272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613843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real character of the activity is the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Process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Doctors, Engineers, and legal attorneys, their activities involve a lot of thinking.  </a:t>
            </a:r>
          </a:p>
          <a:p>
            <a:r>
              <a:rPr lang="en-US" dirty="0" smtClean="0"/>
              <a:t>That is characteristic of a profession. </a:t>
            </a:r>
          </a:p>
        </p:txBody>
      </p:sp>
      <p:sp>
        <p:nvSpPr>
          <p:cNvPr id="6" name="Freeform 5"/>
          <p:cNvSpPr/>
          <p:nvPr/>
        </p:nvSpPr>
        <p:spPr>
          <a:xfrm>
            <a:off x="5129635" y="1939369"/>
            <a:ext cx="3481443" cy="956232"/>
          </a:xfrm>
          <a:custGeom>
            <a:avLst/>
            <a:gdLst>
              <a:gd name="connsiteX0" fmla="*/ 346364 w 1318491"/>
              <a:gd name="connsiteY0" fmla="*/ 3343563 h 3343563"/>
              <a:gd name="connsiteX1" fmla="*/ 928255 w 1318491"/>
              <a:gd name="connsiteY1" fmla="*/ 2567709 h 3343563"/>
              <a:gd name="connsiteX2" fmla="*/ 1163782 w 1318491"/>
              <a:gd name="connsiteY2" fmla="*/ 378691 h 3343563"/>
              <a:gd name="connsiteX3" fmla="*/ 0 w 1318491"/>
              <a:gd name="connsiteY3" fmla="*/ 295563 h 3343563"/>
              <a:gd name="connsiteX0" fmla="*/ 346364 w 1318491"/>
              <a:gd name="connsiteY0" fmla="*/ 3343563 h 3343563"/>
              <a:gd name="connsiteX1" fmla="*/ 928255 w 1318491"/>
              <a:gd name="connsiteY1" fmla="*/ 2567709 h 3343563"/>
              <a:gd name="connsiteX2" fmla="*/ 1163782 w 1318491"/>
              <a:gd name="connsiteY2" fmla="*/ 378691 h 3343563"/>
              <a:gd name="connsiteX3" fmla="*/ 0 w 1318491"/>
              <a:gd name="connsiteY3" fmla="*/ 295563 h 3343563"/>
              <a:gd name="connsiteX0" fmla="*/ 346364 w 1355303"/>
              <a:gd name="connsiteY0" fmla="*/ 3195782 h 3195782"/>
              <a:gd name="connsiteX1" fmla="*/ 1149128 w 1355303"/>
              <a:gd name="connsiteY1" fmla="*/ 1048328 h 3195782"/>
              <a:gd name="connsiteX2" fmla="*/ 1163782 w 1355303"/>
              <a:gd name="connsiteY2" fmla="*/ 230910 h 3195782"/>
              <a:gd name="connsiteX3" fmla="*/ 0 w 1355303"/>
              <a:gd name="connsiteY3" fmla="*/ 147782 h 3195782"/>
              <a:gd name="connsiteX0" fmla="*/ 346364 w 1262782"/>
              <a:gd name="connsiteY0" fmla="*/ 3419763 h 3419763"/>
              <a:gd name="connsiteX1" fmla="*/ 1149128 w 1262782"/>
              <a:gd name="connsiteY1" fmla="*/ 1272309 h 3419763"/>
              <a:gd name="connsiteX2" fmla="*/ 1028289 w 1262782"/>
              <a:gd name="connsiteY2" fmla="*/ 150091 h 3419763"/>
              <a:gd name="connsiteX3" fmla="*/ 0 w 1262782"/>
              <a:gd name="connsiteY3" fmla="*/ 371763 h 34197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704586 w 1637736"/>
              <a:gd name="connsiteY0" fmla="*/ 3381663 h 3381663"/>
              <a:gd name="connsiteX1" fmla="*/ 1507350 w 1637736"/>
              <a:gd name="connsiteY1" fmla="*/ 1234209 h 3381663"/>
              <a:gd name="connsiteX2" fmla="*/ 1386511 w 1637736"/>
              <a:gd name="connsiteY2" fmla="*/ 111991 h 3381663"/>
              <a:gd name="connsiteX3" fmla="*/ 0 w 1637736"/>
              <a:gd name="connsiteY3" fmla="*/ 562263 h 3381663"/>
              <a:gd name="connsiteX0" fmla="*/ 1682736 w 2035215"/>
              <a:gd name="connsiteY0" fmla="*/ 2928485 h 2928485"/>
              <a:gd name="connsiteX1" fmla="*/ 1507350 w 2035215"/>
              <a:gd name="connsiteY1" fmla="*/ 1234209 h 2928485"/>
              <a:gd name="connsiteX2" fmla="*/ 1386511 w 2035215"/>
              <a:gd name="connsiteY2" fmla="*/ 111991 h 2928485"/>
              <a:gd name="connsiteX3" fmla="*/ 0 w 2035215"/>
              <a:gd name="connsiteY3" fmla="*/ 562263 h 2928485"/>
              <a:gd name="connsiteX0" fmla="*/ 1682736 w 2035215"/>
              <a:gd name="connsiteY0" fmla="*/ 2843458 h 2843458"/>
              <a:gd name="connsiteX1" fmla="*/ 1906405 w 2035215"/>
              <a:gd name="connsiteY1" fmla="*/ 469417 h 2843458"/>
              <a:gd name="connsiteX2" fmla="*/ 1386511 w 2035215"/>
              <a:gd name="connsiteY2" fmla="*/ 26964 h 2843458"/>
              <a:gd name="connsiteX3" fmla="*/ 0 w 2035215"/>
              <a:gd name="connsiteY3" fmla="*/ 477236 h 284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5215" h="2843458">
                <a:moveTo>
                  <a:pt x="1682736" y="2843458"/>
                </a:moveTo>
                <a:cubicBezTo>
                  <a:pt x="2035215" y="2152964"/>
                  <a:pt x="1955776" y="938833"/>
                  <a:pt x="1906405" y="469417"/>
                </a:cubicBezTo>
                <a:cubicBezTo>
                  <a:pt x="1857034" y="1"/>
                  <a:pt x="1704245" y="25661"/>
                  <a:pt x="1386511" y="26964"/>
                </a:cubicBezTo>
                <a:cubicBezTo>
                  <a:pt x="1068777" y="28267"/>
                  <a:pt x="504536" y="329454"/>
                  <a:pt x="0" y="477236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663262" y="5638800"/>
            <a:ext cx="237617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mran_1\UOP\ISSG\BS Database\Introduction to Social Work and Welfare-BS 1st\Is Social Work Profession\responsibility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0450" y="4114800"/>
            <a:ext cx="4490400" cy="2743200"/>
          </a:xfrm>
          <a:prstGeom prst="rect">
            <a:avLst/>
          </a:prstGeom>
          <a:noFill/>
          <a:effectLst/>
        </p:spPr>
      </p:pic>
      <p:pic>
        <p:nvPicPr>
          <p:cNvPr id="7171" name="Picture 3" descr="D:\Imran_1\UOP\ISSG\BS Database\Introduction to Social Work and Welfare-BS 1st\Is Social Work Profession\Responsibility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68286" y="1219200"/>
            <a:ext cx="4612565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Responsibility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2" y="1600201"/>
            <a:ext cx="663347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Wherever intelligence plays </a:t>
            </a:r>
            <a:r>
              <a:rPr lang="en-US" dirty="0" smtClean="0"/>
              <a:t>freely</a:t>
            </a:r>
            <a:r>
              <a:rPr lang="en-US" dirty="0"/>
              <a:t>, the </a:t>
            </a:r>
            <a:r>
              <a:rPr lang="en-US" dirty="0" smtClean="0"/>
              <a:t>responsibility of </a:t>
            </a:r>
            <a:r>
              <a:rPr lang="en-US" dirty="0"/>
              <a:t>the practitioner is at once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en-US" dirty="0" smtClean="0"/>
              <a:t>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problems </a:t>
            </a:r>
            <a:r>
              <a:rPr lang="en-US" dirty="0"/>
              <a:t>to be dealt with are </a:t>
            </a:r>
            <a:r>
              <a:rPr lang="en-US" dirty="0">
                <a:solidFill>
                  <a:srgbClr val="FF0000"/>
                </a:solidFill>
              </a:rPr>
              <a:t>complicated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facilities</a:t>
            </a:r>
            <a:r>
              <a:rPr lang="en-US" dirty="0" smtClean="0"/>
              <a:t> </a:t>
            </a:r>
            <a:r>
              <a:rPr lang="en-US" dirty="0"/>
              <a:t>at hand, more or less abundant and various;</a:t>
            </a:r>
          </a:p>
          <a:p>
            <a:r>
              <a:rPr lang="en-US" dirty="0"/>
              <a:t>the agent—physician, engineer, </a:t>
            </a:r>
            <a:r>
              <a:rPr lang="en-US" dirty="0" smtClean="0"/>
              <a:t>lawyer, or social worker—exercises a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large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discretion</a:t>
            </a:r>
            <a:r>
              <a:rPr lang="en-US" sz="1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what he shall do. </a:t>
            </a:r>
            <a:endParaRPr lang="en-US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225" y="6488668"/>
            <a:ext cx="203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*freedom to decide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"profession" or 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</a:t>
            </a:r>
            <a:r>
              <a:rPr lang="en-US" dirty="0"/>
              <a:t>" may </a:t>
            </a:r>
            <a:r>
              <a:rPr lang="en-US" dirty="0" smtClean="0"/>
              <a:t>be loosely </a:t>
            </a:r>
            <a:r>
              <a:rPr lang="en-US" dirty="0"/>
              <a:t>or strictly used.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its, broadest </a:t>
            </a:r>
            <a:r>
              <a:rPr lang="en-US" dirty="0" smtClean="0"/>
              <a:t>significance it is simply </a:t>
            </a:r>
            <a:r>
              <a:rPr lang="en-US" dirty="0"/>
              <a:t>the opposite </a:t>
            </a:r>
            <a:r>
              <a:rPr lang="en-US" dirty="0" smtClean="0"/>
              <a:t>of </a:t>
            </a:r>
            <a:r>
              <a:rPr lang="en-US" dirty="0"/>
              <a:t>the word "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amateur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 smtClean="0"/>
              <a:t>A person is, </a:t>
            </a:r>
            <a:r>
              <a:rPr lang="en-US" dirty="0"/>
              <a:t>in this </a:t>
            </a:r>
            <a:r>
              <a:rPr lang="en-US" dirty="0" smtClean="0"/>
              <a:t>sense, </a:t>
            </a:r>
            <a:r>
              <a:rPr lang="en-US" dirty="0"/>
              <a:t>a "</a:t>
            </a:r>
            <a:r>
              <a:rPr lang="en-US" u="sng" dirty="0"/>
              <a:t>professional</a:t>
            </a:r>
            <a:r>
              <a:rPr lang="en-US" dirty="0"/>
              <a:t>" </a:t>
            </a:r>
            <a:r>
              <a:rPr lang="en-US" dirty="0" smtClean="0"/>
              <a:t>if </a:t>
            </a:r>
            <a:r>
              <a:rPr lang="en-US" dirty="0"/>
              <a:t>his </a:t>
            </a:r>
            <a:r>
              <a:rPr lang="en-US" u="sng" dirty="0" smtClean="0">
                <a:solidFill>
                  <a:srgbClr val="FF0000"/>
                </a:solidFill>
              </a:rPr>
              <a:t>entire time </a:t>
            </a:r>
            <a:r>
              <a:rPr lang="en-US" u="sng" dirty="0">
                <a:solidFill>
                  <a:srgbClr val="FF0000"/>
                </a:solidFill>
              </a:rPr>
              <a:t>is devoted to an activity</a:t>
            </a:r>
            <a:r>
              <a:rPr lang="en-US" dirty="0"/>
              <a:t>, as against one who </a:t>
            </a:r>
            <a:r>
              <a:rPr lang="en-US" dirty="0" smtClean="0"/>
              <a:t>is only </a:t>
            </a:r>
            <a:r>
              <a:rPr lang="en-US" dirty="0"/>
              <a:t>transiently or provisionally so engaged.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78156" y="6180892"/>
            <a:ext cx="50068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Amateur</a:t>
            </a:r>
            <a:r>
              <a:rPr lang="en-US" b="1" dirty="0" smtClean="0"/>
              <a:t>: Unskilled person, </a:t>
            </a:r>
            <a:br>
              <a:rPr lang="en-US" b="1" dirty="0" smtClean="0"/>
            </a:br>
            <a:r>
              <a:rPr lang="en-US" b="1" dirty="0" smtClean="0"/>
              <a:t> 	 somebody </a:t>
            </a:r>
            <a:r>
              <a:rPr lang="en-US" b="1" dirty="0"/>
              <a:t>doing something for pleasure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quality of responsibility </a:t>
            </a:r>
            <a:r>
              <a:rPr lang="en-US" dirty="0" smtClean="0"/>
              <a:t>follows from </a:t>
            </a:r>
            <a:r>
              <a:rPr lang="en-US" dirty="0"/>
              <a:t>the fact that professions are intellectual in character;</a:t>
            </a:r>
          </a:p>
          <a:p>
            <a:r>
              <a:rPr lang="en-US" dirty="0"/>
              <a:t>for in all intellectual operations, the </a:t>
            </a:r>
            <a:r>
              <a:rPr lang="en-US" dirty="0" smtClean="0"/>
              <a:t>thinker takes </a:t>
            </a:r>
            <a:r>
              <a:rPr lang="en-US" dirty="0"/>
              <a:t>upon himself a risk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4191000"/>
            <a:ext cx="1980142" cy="2667000"/>
          </a:xfrm>
          <a:prstGeom prst="rect">
            <a:avLst/>
          </a:prstGeom>
          <a:noFill/>
        </p:spPr>
      </p:pic>
      <p:pic>
        <p:nvPicPr>
          <p:cNvPr id="8194" name="Picture 2" descr="D:\Imran_1\UOP\ISSG\BS Database\Introduction to Social Work and Welfare-BS 1st\Is Social Work Profession\Intellectual-Property_SubDo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361" y="3439296"/>
            <a:ext cx="4455319" cy="341870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434" name="Picture 2" descr="http://www.corporatecomplianceinsights.com/wp-content/uploads/2013/02/risk-miscalculati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49" y="4343400"/>
            <a:ext cx="4356312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technical jobs can not be called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</a:t>
            </a:r>
            <a:r>
              <a:rPr lang="en-US" dirty="0" smtClean="0"/>
              <a:t>; e.g. Mason, mechanic, plumber, paramedics, nurse, etc. </a:t>
            </a:r>
          </a:p>
          <a:p>
            <a:r>
              <a:rPr lang="en-US" dirty="0" smtClean="0"/>
              <a:t>for </a:t>
            </a:r>
            <a:r>
              <a:rPr lang="en-US" dirty="0"/>
              <a:t>the human mind does </a:t>
            </a:r>
            <a:r>
              <a:rPr lang="en-US" dirty="0" smtClean="0"/>
              <a:t>not, in technical activities, </a:t>
            </a:r>
            <a:r>
              <a:rPr lang="en-US" dirty="0"/>
              <a:t>enjoy the requisite </a:t>
            </a:r>
            <a:r>
              <a:rPr lang="en-US" dirty="0" smtClean="0"/>
              <a:t>freedom of </a:t>
            </a:r>
            <a:r>
              <a:rPr lang="en-US" dirty="0"/>
              <a:t>scope or carry the requisite burden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responsibility.</a:t>
            </a:r>
          </a:p>
          <a:p>
            <a:r>
              <a:rPr lang="en-US" dirty="0" smtClean="0"/>
              <a:t>Some </a:t>
            </a:r>
            <a:r>
              <a:rPr lang="en-US" dirty="0"/>
              <a:t>one back </a:t>
            </a:r>
            <a:r>
              <a:rPr lang="en-US" dirty="0" smtClean="0"/>
              <a:t>has </a:t>
            </a:r>
            <a:r>
              <a:rPr lang="en-US" dirty="0"/>
              <a:t>done the thinking and therefore </a:t>
            </a:r>
            <a:r>
              <a:rPr lang="en-US" dirty="0" smtClean="0"/>
              <a:t>bears the </a:t>
            </a:r>
            <a:r>
              <a:rPr lang="en-US" dirty="0"/>
              <a:t>responsibility, and he alone deserves to be </a:t>
            </a:r>
            <a:r>
              <a:rPr lang="en-US" dirty="0" smtClean="0"/>
              <a:t>considered professional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mran_1\UOP\ISSG\BS Database\Introduction to Social Work and Welfare-BS 1st\Is Social Work Profession\Learnin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8439" y="4572000"/>
            <a:ext cx="2970213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2. Profession is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criterion of the profession </a:t>
            </a:r>
            <a:r>
              <a:rPr lang="en-US" dirty="0" smtClean="0"/>
              <a:t>is that it is learned, </a:t>
            </a:r>
          </a:p>
          <a:p>
            <a:r>
              <a:rPr lang="en-US" dirty="0" smtClean="0"/>
              <a:t>There is constant learning. </a:t>
            </a:r>
            <a:endParaRPr lang="en-US" dirty="0"/>
          </a:p>
        </p:txBody>
      </p:sp>
      <p:pic>
        <p:nvPicPr>
          <p:cNvPr id="5" name="Picture 3" descr="D:\Imran_1\UOP\ISSG\BS Database\Introduction to Social Work and Welfare-BS 1st\Is Social Work Profession\Learn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0213" y="4953000"/>
            <a:ext cx="3390825" cy="1905000"/>
          </a:xfrm>
          <a:prstGeom prst="rect">
            <a:avLst/>
          </a:prstGeom>
          <a:noFill/>
        </p:spPr>
      </p:pic>
      <p:pic>
        <p:nvPicPr>
          <p:cNvPr id="6" name="Picture 4" descr="D:\Imran_1\UOP\ISSG\BS Database\Introduction to Social Work and Welfare-BS 1st\Is Social Work Profession\Learnin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3287685" cy="1828800"/>
          </a:xfrm>
          <a:prstGeom prst="rect">
            <a:avLst/>
          </a:prstGeom>
          <a:noFill/>
        </p:spPr>
      </p:pic>
      <p:pic>
        <p:nvPicPr>
          <p:cNvPr id="10242" name="Picture 2" descr="D:\Imran_1\UOP\ISSG\BS Database\Introduction to Social Work and Welfare-BS 1st\Is Social Work Profession\Learn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2518" y="4886326"/>
            <a:ext cx="2908333" cy="1971675"/>
          </a:xfrm>
          <a:prstGeom prst="rect">
            <a:avLst/>
          </a:prstGeom>
          <a:noFill/>
        </p:spPr>
      </p:pic>
      <p:pic>
        <p:nvPicPr>
          <p:cNvPr id="16386" name="Picture 2" descr="http://www.entireeducation.com/wp-content/uploads/2013/01/Khyber-Medical-College-Peshaw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10637" y="0"/>
            <a:ext cx="2970213" cy="17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mran_1\UOP\ISSG\BS Database\Introduction to Social Work and Welfare-BS 1st\Is Social Work Profession\IntellectualBrain-Bul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08" y="1143000"/>
            <a:ext cx="1980142" cy="2667000"/>
          </a:xfrm>
          <a:prstGeom prst="rect">
            <a:avLst/>
          </a:prstGeom>
          <a:noFill/>
        </p:spPr>
      </p:pic>
      <p:pic>
        <p:nvPicPr>
          <p:cNvPr id="8" name="Picture 3" descr="D:\Imran_1\UOP\ISSG\BS Database\Introduction to Social Work and Welfare-BS 1st\Is Social Work Profession\Learnin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90026" y="3505200"/>
            <a:ext cx="3390825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Profession is has a Practical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8415602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Professions are </a:t>
            </a:r>
            <a:r>
              <a:rPr lang="en-US" dirty="0"/>
              <a:t>definitely </a:t>
            </a:r>
            <a:r>
              <a:rPr lang="en-US" u="sng" dirty="0">
                <a:solidFill>
                  <a:srgbClr val="FF0000"/>
                </a:solidFill>
              </a:rPr>
              <a:t>practical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have a practical objective. </a:t>
            </a:r>
          </a:p>
          <a:p>
            <a:r>
              <a:rPr lang="en-US" dirty="0" smtClean="0"/>
              <a:t>The professional </a:t>
            </a:r>
            <a:r>
              <a:rPr lang="en-US" dirty="0"/>
              <a:t>man must have an absolutely definite </a:t>
            </a:r>
            <a:r>
              <a:rPr lang="en-US" dirty="0" smtClean="0"/>
              <a:t>and practical </a:t>
            </a:r>
            <a:r>
              <a:rPr lang="en-US" dirty="0"/>
              <a:t>object.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7" descr="D:\Imran_1\UOP\ISSG\BS Database\Introduction to Social Work and Welfare-BS 1st\Is Social Work Profession\Physicia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91667" y="5029200"/>
            <a:ext cx="278918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96028" y="5943601"/>
            <a:ext cx="59404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 smtClean="0"/>
              <a:t>thereupon he must do with it a </a:t>
            </a:r>
            <a:r>
              <a:rPr lang="en-US" sz="2400" dirty="0" smtClean="0">
                <a:solidFill>
                  <a:srgbClr val="FF0000"/>
                </a:solidFill>
              </a:rPr>
              <a:t>clean-cut, concrete task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68426" y="4171890"/>
            <a:ext cx="44240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en-US" sz="2000" dirty="0" smtClean="0"/>
              <a:t>His processes are essentially intellectual;</a:t>
            </a:r>
          </a:p>
        </p:txBody>
      </p:sp>
      <p:sp>
        <p:nvSpPr>
          <p:cNvPr id="13" name="Freeform 12"/>
          <p:cNvSpPr/>
          <p:nvPr/>
        </p:nvSpPr>
        <p:spPr>
          <a:xfrm>
            <a:off x="7704551" y="2563092"/>
            <a:ext cx="2412174" cy="1551709"/>
          </a:xfrm>
          <a:custGeom>
            <a:avLst/>
            <a:gdLst>
              <a:gd name="connsiteX0" fmla="*/ 0 w 1856510"/>
              <a:gd name="connsiteY0" fmla="*/ 1551709 h 1551709"/>
              <a:gd name="connsiteX1" fmla="*/ 886691 w 1856510"/>
              <a:gd name="connsiteY1" fmla="*/ 1122218 h 1551709"/>
              <a:gd name="connsiteX2" fmla="*/ 1856510 w 1856510"/>
              <a:gd name="connsiteY2" fmla="*/ 0 h 155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6510" h="1551709">
                <a:moveTo>
                  <a:pt x="0" y="1551709"/>
                </a:moveTo>
                <a:cubicBezTo>
                  <a:pt x="288636" y="1466272"/>
                  <a:pt x="577273" y="1380836"/>
                  <a:pt x="886691" y="1122218"/>
                </a:cubicBezTo>
                <a:cubicBezTo>
                  <a:pt x="1196109" y="863600"/>
                  <a:pt x="1526309" y="431800"/>
                  <a:pt x="1856510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021" y="4953000"/>
            <a:ext cx="544539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his raw material is derived from the world of learning; </a:t>
            </a:r>
          </a:p>
        </p:txBody>
      </p:sp>
      <p:sp>
        <p:nvSpPr>
          <p:cNvPr id="16" name="Freeform 15"/>
          <p:cNvSpPr/>
          <p:nvPr/>
        </p:nvSpPr>
        <p:spPr>
          <a:xfrm>
            <a:off x="5742412" y="4807527"/>
            <a:ext cx="3474248" cy="701964"/>
          </a:xfrm>
          <a:custGeom>
            <a:avLst/>
            <a:gdLst>
              <a:gd name="connsiteX0" fmla="*/ 0 w 2673927"/>
              <a:gd name="connsiteY0" fmla="*/ 471055 h 701964"/>
              <a:gd name="connsiteX1" fmla="*/ 1413164 w 2673927"/>
              <a:gd name="connsiteY1" fmla="*/ 623455 h 701964"/>
              <a:gd name="connsiteX2" fmla="*/ 2673927 w 2673927"/>
              <a:gd name="connsiteY2" fmla="*/ 0 h 7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927" h="701964">
                <a:moveTo>
                  <a:pt x="0" y="471055"/>
                </a:moveTo>
                <a:cubicBezTo>
                  <a:pt x="483755" y="586509"/>
                  <a:pt x="967510" y="701964"/>
                  <a:pt x="1413164" y="623455"/>
                </a:cubicBezTo>
                <a:cubicBezTo>
                  <a:pt x="1858819" y="544946"/>
                  <a:pt x="2266373" y="272473"/>
                  <a:pt x="2673927" y="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73449" y="5675746"/>
            <a:ext cx="3033217" cy="614219"/>
          </a:xfrm>
          <a:custGeom>
            <a:avLst/>
            <a:gdLst>
              <a:gd name="connsiteX0" fmla="*/ 117763 w 2334491"/>
              <a:gd name="connsiteY0" fmla="*/ 600364 h 614219"/>
              <a:gd name="connsiteX1" fmla="*/ 173182 w 2334491"/>
              <a:gd name="connsiteY1" fmla="*/ 517237 h 614219"/>
              <a:gd name="connsiteX2" fmla="*/ 1156854 w 2334491"/>
              <a:gd name="connsiteY2" fmla="*/ 18473 h 614219"/>
              <a:gd name="connsiteX3" fmla="*/ 2334491 w 2334491"/>
              <a:gd name="connsiteY3" fmla="*/ 406400 h 61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91" h="614219">
                <a:moveTo>
                  <a:pt x="117763" y="600364"/>
                </a:moveTo>
                <a:cubicBezTo>
                  <a:pt x="58881" y="607291"/>
                  <a:pt x="0" y="614219"/>
                  <a:pt x="173182" y="517237"/>
                </a:cubicBezTo>
                <a:cubicBezTo>
                  <a:pt x="346364" y="420255"/>
                  <a:pt x="796636" y="36946"/>
                  <a:pt x="1156854" y="18473"/>
                </a:cubicBezTo>
                <a:cubicBezTo>
                  <a:pt x="1517072" y="0"/>
                  <a:pt x="1925781" y="203200"/>
                  <a:pt x="2334491" y="406400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00201"/>
            <a:ext cx="405929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 and Individual Responsibility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Learned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Practical objective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59291" y="1676400"/>
            <a:ext cx="3762269" cy="1828800"/>
            <a:chOff x="0" y="0"/>
            <a:chExt cx="2895600" cy="1828800"/>
          </a:xfrm>
        </p:grpSpPr>
        <p:pic>
          <p:nvPicPr>
            <p:cNvPr id="5" name="Picture 2" descr="C:\Program Files\Microsoft Office\MEDIA\CAGCAT10\j009007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7341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6" name="Picture 5" descr="D:\Imran_1\UOP\ISSG\BS Database\Introduction to Social Work and Welfare-BS 1st\Is Social Work Profession\Dentist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66800" y="0"/>
              <a:ext cx="18288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656548" y="1447800"/>
            <a:ext cx="4224302" cy="3048000"/>
            <a:chOff x="5892800" y="1524000"/>
            <a:chExt cx="3251200" cy="3048000"/>
          </a:xfrm>
        </p:grpSpPr>
        <p:pic>
          <p:nvPicPr>
            <p:cNvPr id="8" name="Picture 5" descr="D:\Imran_1\UOP\ISSG\BS Database\Introduction to Social Work and Welfare-BS 1st\Is Social Work Profession\Laweyer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2800" y="1524000"/>
              <a:ext cx="3251200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9" name="Picture 6" descr="D:\Imran_1\UOP\ISSG\BS Database\Introduction to Social Work and Welfare-BS 1st\Is Social Work Profession\Lawyer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328025" y="2743200"/>
              <a:ext cx="2739775" cy="1828800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237447" y="4419600"/>
            <a:ext cx="3497495" cy="1828800"/>
            <a:chOff x="0" y="5029200"/>
            <a:chExt cx="2691819" cy="1828800"/>
          </a:xfrm>
        </p:grpSpPr>
        <p:pic>
          <p:nvPicPr>
            <p:cNvPr id="11" name="Picture 7" descr="D:\Imran_1\UOP\ISSG\BS Database\Introduction to Social Work and Welfare-BS 1st\Is Social Work Profession\Engineer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029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2" name="Picture 8" descr="D:\Imran_1\UOP\ISSG\BS Database\Introduction to Social Work and Welfare-BS 1st\Is Social Work Profession\Engineer1.pn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5029200"/>
              <a:ext cx="1625019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Profession possesses an Educationally Communicable Technique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4" y="1371600"/>
            <a:ext cx="5841418" cy="3657600"/>
          </a:xfrm>
          <a:solidFill>
            <a:srgbClr val="00CC66">
              <a:alpha val="2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Each of the </a:t>
            </a:r>
            <a:r>
              <a:rPr lang="en-US" sz="2400" dirty="0" smtClean="0">
                <a:solidFill>
                  <a:schemeClr val="tx1"/>
                </a:solidFill>
              </a:rPr>
              <a:t>mentioned profession (i.e. law, medicine, engineering), possesses </a:t>
            </a: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technique </a:t>
            </a:r>
            <a:r>
              <a:rPr lang="en-US" sz="2400" u="sng" dirty="0" smtClean="0">
                <a:solidFill>
                  <a:srgbClr val="FF0000"/>
                </a:solidFill>
              </a:rPr>
              <a:t>capable </a:t>
            </a:r>
            <a:r>
              <a:rPr lang="en-US" sz="2400" u="sng" dirty="0">
                <a:solidFill>
                  <a:srgbClr val="FF0000"/>
                </a:solidFill>
              </a:rPr>
              <a:t>of communication through an </a:t>
            </a:r>
            <a:r>
              <a:rPr lang="en-US" sz="2400" u="sng" dirty="0" smtClean="0">
                <a:solidFill>
                  <a:srgbClr val="FF0000"/>
                </a:solidFill>
              </a:rPr>
              <a:t>orderly and </a:t>
            </a:r>
            <a:r>
              <a:rPr lang="en-US" sz="2400" u="sng" dirty="0">
                <a:solidFill>
                  <a:srgbClr val="FF0000"/>
                </a:solidFill>
              </a:rPr>
              <a:t>highly specialized educational discipline</a:t>
            </a:r>
            <a:r>
              <a:rPr lang="en-US" sz="2400" u="sng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37446" y="1371600"/>
            <a:ext cx="5445390" cy="3046988"/>
          </a:xfrm>
          <a:prstGeom prst="rect">
            <a:avLst/>
          </a:prstGeom>
          <a:solidFill>
            <a:srgbClr val="00CC66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members of </a:t>
            </a:r>
            <a:r>
              <a:rPr lang="en-US" sz="2400" dirty="0" smtClean="0">
                <a:solidFill>
                  <a:schemeClr val="tx1"/>
                </a:solidFill>
              </a:rPr>
              <a:t>a given </a:t>
            </a:r>
            <a:r>
              <a:rPr lang="en-US" sz="2400" dirty="0">
                <a:solidFill>
                  <a:schemeClr val="tx1"/>
                </a:solidFill>
              </a:rPr>
              <a:t>profession are pretty well agreed as to the </a:t>
            </a:r>
            <a:r>
              <a:rPr lang="en-US" sz="2400" dirty="0" smtClean="0">
                <a:solidFill>
                  <a:schemeClr val="tx1"/>
                </a:solidFill>
              </a:rPr>
              <a:t>specific objects </a:t>
            </a:r>
            <a:r>
              <a:rPr lang="en-US" sz="2400" dirty="0">
                <a:solidFill>
                  <a:schemeClr val="tx1"/>
                </a:solidFill>
              </a:rPr>
              <a:t>that the profession seeks to fulfill, and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u="sng" dirty="0" smtClean="0">
                <a:solidFill>
                  <a:schemeClr val="tx1"/>
                </a:solidFill>
              </a:rPr>
              <a:t>specific </a:t>
            </a:r>
            <a:r>
              <a:rPr lang="en-US" sz="2400" u="sng" dirty="0">
                <a:solidFill>
                  <a:schemeClr val="tx1"/>
                </a:solidFill>
              </a:rPr>
              <a:t>kinds of skill </a:t>
            </a:r>
            <a:r>
              <a:rPr lang="en-US" sz="2400" dirty="0">
                <a:solidFill>
                  <a:schemeClr val="tx1"/>
                </a:solidFill>
              </a:rPr>
              <a:t>that the practitioner of the </a:t>
            </a:r>
            <a:r>
              <a:rPr lang="en-US" sz="2400" dirty="0" smtClean="0">
                <a:solidFill>
                  <a:schemeClr val="tx1"/>
                </a:solidFill>
              </a:rPr>
              <a:t>profession </a:t>
            </a:r>
            <a:r>
              <a:rPr lang="en-US" sz="2400" b="1" u="sng" dirty="0" smtClean="0">
                <a:solidFill>
                  <a:srgbClr val="FF0000"/>
                </a:solidFill>
              </a:rPr>
              <a:t>must </a:t>
            </a:r>
            <a:r>
              <a:rPr lang="en-US" sz="2400" b="1" u="sng" dirty="0">
                <a:solidFill>
                  <a:srgbClr val="FF0000"/>
                </a:solidFill>
              </a:rPr>
              <a:t>master </a:t>
            </a:r>
            <a:r>
              <a:rPr lang="en-US" sz="2400" dirty="0">
                <a:solidFill>
                  <a:schemeClr val="tx1"/>
                </a:solidFill>
              </a:rPr>
              <a:t>in order to attain the object </a:t>
            </a:r>
            <a:r>
              <a:rPr lang="en-US" sz="2400" dirty="0" smtClean="0">
                <a:solidFill>
                  <a:schemeClr val="tx1"/>
                </a:solidFill>
              </a:rPr>
              <a:t>in question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91064" y="4612732"/>
            <a:ext cx="9009645" cy="2169069"/>
            <a:chOff x="1371600" y="4114800"/>
            <a:chExt cx="6934200" cy="2169069"/>
          </a:xfrm>
        </p:grpSpPr>
        <p:pic>
          <p:nvPicPr>
            <p:cNvPr id="4" name="Picture 2" descr="D:\Imran_1\UOP\ISSG\BS Database\Introduction to Social Work and Welfare-BS 1st\Is Social Work Profession\IntellectualBrain-Bulb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4419600"/>
              <a:ext cx="783771" cy="1371600"/>
            </a:xfrm>
            <a:prstGeom prst="rect">
              <a:avLst/>
            </a:prstGeom>
            <a:noFill/>
          </p:spPr>
        </p:pic>
        <p:pic>
          <p:nvPicPr>
            <p:cNvPr id="5" name="Picture 3" descr="D:\Imran_1\UOP\ISSG\BS Database\Introduction to Social Work and Welfare-BS 1st\Is Social Work Profession\Learning1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4419600"/>
              <a:ext cx="1878999" cy="1371600"/>
            </a:xfrm>
            <a:prstGeom prst="rect">
              <a:avLst/>
            </a:prstGeom>
            <a:noFill/>
          </p:spPr>
        </p:pic>
        <p:pic>
          <p:nvPicPr>
            <p:cNvPr id="6" name="Picture 7" descr="D:\Imran_1\UOP\ISSG\BS Database\Introduction to Social Work and Welfare-BS 1st\Is Social Work Profession\Physician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495800"/>
              <a:ext cx="161000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66" name="Picture 2" descr="C:\Users\Imran\262471_232233930155342_955058_n (1)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2200" y="4455069"/>
              <a:ext cx="2133600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Arc 10"/>
            <p:cNvSpPr/>
            <p:nvPr/>
          </p:nvSpPr>
          <p:spPr>
            <a:xfrm rot="5400000">
              <a:off x="1835877" y="4934287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3488447" y="4969754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5241046" y="4969754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41148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0714" y="4126468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41148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5914" y="4150269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92057" y="2514600"/>
            <a:ext cx="10989786" cy="4343400"/>
            <a:chOff x="685800" y="2514600"/>
            <a:chExt cx="8458200" cy="4343400"/>
          </a:xfrm>
        </p:grpSpPr>
        <p:pic>
          <p:nvPicPr>
            <p:cNvPr id="22531" name="Picture 3" descr="D:\Imran_1\UOP\ISSG\BS Database\Introduction to Social Work and Welfare-BS 1st\Is Social Work Profession\Association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67600" y="2514600"/>
              <a:ext cx="1676400" cy="1717288"/>
            </a:xfrm>
            <a:prstGeom prst="rect">
              <a:avLst/>
            </a:prstGeom>
            <a:noFill/>
          </p:spPr>
        </p:pic>
        <p:pic>
          <p:nvPicPr>
            <p:cNvPr id="5" name="Picture 2" descr="D:\Imran_1\UOP\ISSG\BS Database\Introduction to Social Work and Welfare-BS 1st\Is Social Work Profession\IntellectualBrain-Bulb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4917531"/>
              <a:ext cx="783771" cy="1371600"/>
            </a:xfrm>
            <a:prstGeom prst="rect">
              <a:avLst/>
            </a:prstGeom>
            <a:noFill/>
          </p:spPr>
        </p:pic>
        <p:pic>
          <p:nvPicPr>
            <p:cNvPr id="6" name="Picture 3" descr="D:\Imran_1\UOP\ISSG\BS Database\Introduction to Social Work and Welfare-BS 1st\Is Social Work Profession\Learning1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6400" y="4917531"/>
              <a:ext cx="1878999" cy="1371600"/>
            </a:xfrm>
            <a:prstGeom prst="rect">
              <a:avLst/>
            </a:prstGeom>
            <a:noFill/>
          </p:spPr>
        </p:pic>
        <p:pic>
          <p:nvPicPr>
            <p:cNvPr id="7" name="Picture 7" descr="D:\Imran_1\UOP\ISSG\BS Database\Introduction to Social Work and Welfare-BS 1st\Is Social Work Profession\Physician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4993731"/>
              <a:ext cx="1610005" cy="1371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Imran\262471_232233930155342_955058_n (1)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4841331"/>
              <a:ext cx="2133600" cy="1600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Arc 8"/>
            <p:cNvSpPr/>
            <p:nvPr/>
          </p:nvSpPr>
          <p:spPr>
            <a:xfrm rot="5400000">
              <a:off x="1150077" y="5432218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2802647" y="54676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4555246" y="54676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4914" y="4624399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4612731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pic>
          <p:nvPicPr>
            <p:cNvPr id="22530" name="Picture 2" descr="https://fbcdn-sphotos-a-a.akamaihd.net/hphotos-ak-ash4/302008_161018623995349_1024832121_n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15200" y="4724400"/>
              <a:ext cx="182880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Arc 16"/>
            <p:cNvSpPr/>
            <p:nvPr/>
          </p:nvSpPr>
          <p:spPr>
            <a:xfrm rot="5400000">
              <a:off x="6765047" y="5543885"/>
              <a:ext cx="1102268" cy="1525961"/>
            </a:xfrm>
            <a:prstGeom prst="arc">
              <a:avLst>
                <a:gd name="adj1" fmla="val 16200000"/>
                <a:gd name="adj2" fmla="val 5512053"/>
              </a:avLst>
            </a:prstGeom>
            <a:ln>
              <a:head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77200" y="4419600"/>
              <a:ext cx="23219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908982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5. Self-organization through a Professional Association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143001"/>
            <a:ext cx="9504680" cy="3657601"/>
          </a:xfrm>
        </p:spPr>
        <p:txBody>
          <a:bodyPr>
            <a:normAutofit/>
          </a:bodyPr>
          <a:lstStyle/>
          <a:p>
            <a:r>
              <a:rPr lang="en-US" dirty="0"/>
              <a:t>A profession is a </a:t>
            </a:r>
            <a:r>
              <a:rPr lang="en-US" dirty="0" smtClean="0">
                <a:solidFill>
                  <a:srgbClr val="FF0000"/>
                </a:solidFill>
              </a:rPr>
              <a:t>brotherhood</a:t>
            </a:r>
            <a:r>
              <a:rPr lang="en-US" dirty="0" smtClean="0"/>
              <a:t>—almost a </a:t>
            </a:r>
            <a:r>
              <a:rPr lang="en-US" dirty="0" smtClean="0">
                <a:solidFill>
                  <a:srgbClr val="FF0000"/>
                </a:solidFill>
              </a:rPr>
              <a:t>caste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They organize themselves in the form of a professional institution/organization. </a:t>
            </a:r>
          </a:p>
          <a:p>
            <a:pPr algn="l"/>
            <a:r>
              <a:rPr lang="en-US" dirty="0" smtClean="0"/>
              <a:t>A </a:t>
            </a:r>
            <a:r>
              <a:rPr lang="en-US" dirty="0"/>
              <a:t>strong </a:t>
            </a:r>
            <a:r>
              <a:rPr lang="en-US" dirty="0">
                <a:solidFill>
                  <a:srgbClr val="FF0000"/>
                </a:solidFill>
              </a:rPr>
              <a:t>class </a:t>
            </a:r>
            <a:r>
              <a:rPr lang="en-US" dirty="0" smtClean="0">
                <a:solidFill>
                  <a:srgbClr val="FF0000"/>
                </a:solidFill>
              </a:rPr>
              <a:t>consciousness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call this brotherhood 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Association.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Becoming Altruistic in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</a:t>
            </a:r>
            <a:r>
              <a:rPr lang="en-US" dirty="0" smtClean="0"/>
              <a:t>whole</a:t>
            </a:r>
            <a:r>
              <a:rPr lang="en-US" dirty="0"/>
              <a:t>,</a:t>
            </a:r>
            <a:r>
              <a:rPr lang="en-US" dirty="0" smtClean="0"/>
              <a:t> organized groups </a:t>
            </a:r>
            <a:r>
              <a:rPr lang="en-US" dirty="0"/>
              <a:t>of this kind are, under democratic </a:t>
            </a:r>
            <a:r>
              <a:rPr lang="en-US" dirty="0" smtClean="0"/>
              <a:t>conditions, apt </a:t>
            </a:r>
            <a:r>
              <a:rPr lang="en-US" dirty="0"/>
              <a:t>to be more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responsive to public interest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than </a:t>
            </a:r>
            <a:r>
              <a:rPr lang="en-US" dirty="0" smtClean="0"/>
              <a:t>are unorganized </a:t>
            </a:r>
            <a:r>
              <a:rPr lang="en-US" dirty="0"/>
              <a:t>and isolated individuals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professional </a:t>
            </a:r>
            <a:r>
              <a:rPr lang="en-US" dirty="0"/>
              <a:t>organization is </a:t>
            </a:r>
            <a:r>
              <a:rPr lang="en-US" dirty="0" smtClean="0"/>
              <a:t>explicitly and </a:t>
            </a:r>
            <a:r>
              <a:rPr lang="en-US" dirty="0"/>
              <a:t>admittedly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meant for the advancement of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common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/>
          </a:p>
          <a:p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 to well-doing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is </a:t>
            </a:r>
            <a:r>
              <a:rPr lang="en-US" dirty="0" smtClean="0"/>
              <a:t>more and more </a:t>
            </a:r>
            <a:r>
              <a:rPr lang="en-US" dirty="0"/>
              <a:t>likely to become an accepted mark of </a:t>
            </a:r>
            <a:r>
              <a:rPr lang="en-US" dirty="0" smtClean="0"/>
              <a:t>professional activity</a:t>
            </a:r>
            <a:r>
              <a:rPr lang="en-US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685801"/>
            <a:ext cx="10692765" cy="5867400"/>
          </a:xfrm>
        </p:spPr>
        <p:txBody>
          <a:bodyPr>
            <a:noAutofit/>
          </a:bodyPr>
          <a:lstStyle/>
          <a:p>
            <a:r>
              <a:rPr lang="en-US" dirty="0"/>
              <a:t>Let me now review briefly the six criteria which </a:t>
            </a:r>
            <a:r>
              <a:rPr lang="en-US" dirty="0" smtClean="0"/>
              <a:t>we have </a:t>
            </a:r>
            <a:r>
              <a:rPr lang="en-US" dirty="0"/>
              <a:t>mentioned: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professions </a:t>
            </a:r>
            <a:r>
              <a:rPr lang="en-US" dirty="0"/>
              <a:t>involve essentially </a:t>
            </a:r>
            <a:r>
              <a:rPr lang="en-US" dirty="0" smtClean="0"/>
              <a:t>intellectual operations </a:t>
            </a:r>
            <a:r>
              <a:rPr lang="en-US" dirty="0"/>
              <a:t>with large individual responsibility;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derive their raw material from science </a:t>
            </a:r>
            <a:r>
              <a:rPr lang="en-US" dirty="0" smtClean="0"/>
              <a:t>and learning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material they work up to a </a:t>
            </a:r>
            <a:r>
              <a:rPr lang="en-US" dirty="0" smtClean="0"/>
              <a:t>practical and </a:t>
            </a:r>
            <a:r>
              <a:rPr lang="en-US" dirty="0"/>
              <a:t>definite end;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possess an educationally </a:t>
            </a:r>
            <a:r>
              <a:rPr lang="en-US" dirty="0" smtClean="0"/>
              <a:t>communicable technique</a:t>
            </a:r>
            <a:r>
              <a:rPr lang="en-US" dirty="0"/>
              <a:t>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tend to self-organization;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becoming increasingly altruistic in motivation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test some of the occupations.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D:\Imran_1\UOP\ISSG\BS Database\Introduction to Social Work and Welfare-BS 1st\Is Social Work Profession\Polic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220" y="2743201"/>
            <a:ext cx="7241917" cy="377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D:\Imran_1\UOP\ISSG\BS Database\Introduction to Social Work and Welfare-BS 1st\Is Social Work Profession\Polic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5461" y="304800"/>
            <a:ext cx="495035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6" y="2743200"/>
            <a:ext cx="358227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1599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35" y="4114800"/>
            <a:ext cx="5340086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68" y="1501295"/>
            <a:ext cx="464902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221218" y="657286"/>
            <a:ext cx="4560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</a:t>
            </a:r>
            <a:r>
              <a:rPr lang="en-US" dirty="0"/>
              <a:t>in </a:t>
            </a:r>
            <a:r>
              <a:rPr lang="en-US" dirty="0" smtClean="0"/>
              <a:t>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techniques </a:t>
            </a:r>
            <a:r>
              <a:rPr lang="en-US" dirty="0"/>
              <a:t>communicable through education.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Organized </a:t>
            </a:r>
            <a:r>
              <a:rPr lang="en-US" dirty="0"/>
              <a:t>in associations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Objections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Mechanical Activity (Act on Instruments)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 used comes from experience instead of immediate science and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 altruistic ambitions</a:t>
            </a:r>
          </a:p>
          <a:p>
            <a:endParaRPr lang="en-US" dirty="0"/>
          </a:p>
          <a:p>
            <a:r>
              <a:rPr lang="en-US" dirty="0" smtClean="0"/>
              <a:t>IT’S A HANDICRAFT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9238"/>
            <a:ext cx="6823003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05" y="18022"/>
            <a:ext cx="475234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" y="46038"/>
            <a:ext cx="479491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539" y="3124201"/>
            <a:ext cx="42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Intellectual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Class Consciousness (Professional Associations)</a:t>
            </a:r>
          </a:p>
          <a:p>
            <a:endParaRPr lang="en-US" dirty="0"/>
          </a:p>
          <a:p>
            <a:r>
              <a:rPr lang="en-US" u="sng" dirty="0" smtClean="0"/>
              <a:t>Objections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Motivated only for Financial Profit</a:t>
            </a:r>
          </a:p>
          <a:p>
            <a:endParaRPr lang="en-US" dirty="0"/>
          </a:p>
          <a:p>
            <a:r>
              <a:rPr lang="en-US" dirty="0" smtClean="0"/>
              <a:t>IT’S A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4083424"/>
            <a:ext cx="5366294" cy="2743200"/>
          </a:xfr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0" y="4267200"/>
            <a:ext cx="5091793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987"/>
            <a:ext cx="4682962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" y="0"/>
            <a:ext cx="4749806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38440" y="533401"/>
            <a:ext cx="37659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Professional Characteristics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Definite in Purpose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Techniques communicable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Knowledge comes from Learning </a:t>
            </a:r>
          </a:p>
          <a:p>
            <a:endParaRPr lang="en-US" dirty="0"/>
          </a:p>
          <a:p>
            <a:r>
              <a:rPr lang="en-US" u="sng" dirty="0" smtClean="0"/>
              <a:t>Objections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Responsibility is not primary</a:t>
            </a:r>
          </a:p>
          <a:p>
            <a:endParaRPr lang="en-US" dirty="0"/>
          </a:p>
          <a:p>
            <a:r>
              <a:rPr lang="en-US" dirty="0" smtClean="0"/>
              <a:t>IT’S A HIGHER FORM OF HANDICRAFT </a:t>
            </a:r>
          </a:p>
        </p:txBody>
      </p:sp>
    </p:spTree>
    <p:extLst>
      <p:ext uri="{BB962C8B-B14F-4D97-AF65-F5344CB8AC3E}">
        <p14:creationId xmlns:p14="http://schemas.microsoft.com/office/powerpoint/2010/main" val="30848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1926, when Abraham </a:t>
            </a:r>
            <a:r>
              <a:rPr lang="en-US" dirty="0" err="1" smtClean="0"/>
              <a:t>Flaxner</a:t>
            </a:r>
            <a:r>
              <a:rPr lang="en-US" dirty="0" smtClean="0"/>
              <a:t> wrote this essay, Social Work was not a recognized profession. But today, it is a profession. Because it involves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Responsibility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Definite in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Techniques communicable through educational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consciousness (Professional association)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Altruistic in motivation </a:t>
            </a:r>
          </a:p>
          <a:p>
            <a:pPr marL="0" indent="0" algn="ctr">
              <a:buNone/>
            </a:pPr>
            <a:r>
              <a:rPr lang="en-US" b="1" dirty="0" smtClean="0"/>
              <a:t>IT’S A PROFESSION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4825" y="3200400"/>
            <a:ext cx="40414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r-PK" sz="3600" b="1" dirty="0" smtClean="0">
                <a:latin typeface="Alvi Nastaleeq v1.0.0" pitchFamily="2" charset="-78"/>
                <a:cs typeface="Alvi Nastaleeq v1.0.0" pitchFamily="2" charset="-78"/>
              </a:rPr>
              <a:t>ہے زندگی کا مقصد اوروں کے کام آنا</a:t>
            </a:r>
            <a:endParaRPr lang="en-US" sz="3600" b="1" dirty="0">
              <a:latin typeface="Alvi Nastaleeq v1.0.0" pitchFamily="2" charset="-78"/>
              <a:cs typeface="Alvi Nastaleeq v1.0.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4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association exists but not officially recognized as of yet. </a:t>
            </a:r>
          </a:p>
          <a:p>
            <a:r>
              <a:rPr lang="en-US" dirty="0" err="1" smtClean="0"/>
              <a:t>APSW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Pakistan Social Workers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0873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819400"/>
            <a:ext cx="10692765" cy="1143000"/>
          </a:xfrm>
        </p:spPr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0" y="2667000"/>
            <a:ext cx="10692765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D:\Imran_1\UOP\ISSG\BS Database\Introduction to Social Work and Welfare-BS 1st\Is Social Work Profession\Nu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447" y="914401"/>
            <a:ext cx="4515135" cy="4694237"/>
          </a:xfrm>
          <a:prstGeom prst="rect">
            <a:avLst/>
          </a:prstGeom>
          <a:noFill/>
        </p:spPr>
      </p:pic>
      <p:pic>
        <p:nvPicPr>
          <p:cNvPr id="2056" name="Picture 8" descr="D:\Imran_1\UOP\ISSG\BS Database\Introduction to Social Work and Welfare-BS 1st\Is Social Work Profession\N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192" y="914401"/>
            <a:ext cx="2943399" cy="490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Imran_1\UOP\ISSG\BS Database\Introduction to Social Work and Welfare-BS 1st\Is Social Work Profession\Co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5885251" cy="4572000"/>
          </a:xfrm>
          <a:prstGeom prst="rect">
            <a:avLst/>
          </a:prstGeom>
          <a:noFill/>
        </p:spPr>
      </p:pic>
      <p:pic>
        <p:nvPicPr>
          <p:cNvPr id="4098" name="Picture 2" descr="D:\Imran_1\UOP\ISSG\BS Database\Introduction to Social Work and Welfare-BS 1st\Is Social Work Profession\Cook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5390" y="1524000"/>
            <a:ext cx="59404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Imran_1\UOP\ISSG\BS Database\Introduction to Social Work and Welfare-BS 1st\Is Social Work Profession\Dancer-Jack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831489" cy="5257800"/>
          </a:xfrm>
          <a:prstGeom prst="rect">
            <a:avLst/>
          </a:prstGeom>
          <a:noFill/>
        </p:spPr>
      </p:pic>
      <p:pic>
        <p:nvPicPr>
          <p:cNvPr id="4" name="Picture 3" descr="D:\Imran_1\UOP\ISSG\BS Database\Introduction to Social Work and Welfare-BS 1st\Is Social Work Profession\D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411" y="1219200"/>
            <a:ext cx="596394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Imran_1\UOP\ISSG\BS Database\Introduction to Social Work and Welfare-BS 1st\Is Social Work Profession\Cricke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071" y="571500"/>
            <a:ext cx="990070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work is, </a:t>
            </a:r>
            <a:r>
              <a:rPr lang="en-US" dirty="0"/>
              <a:t>from </a:t>
            </a:r>
            <a:r>
              <a:rPr lang="en-US" dirty="0" smtClean="0"/>
              <a:t>this point </a:t>
            </a:r>
            <a:r>
              <a:rPr lang="en-US" dirty="0"/>
              <a:t>of </a:t>
            </a:r>
            <a:r>
              <a:rPr lang="en-US" dirty="0" smtClean="0"/>
              <a:t>view, a profession </a:t>
            </a:r>
            <a:r>
              <a:rPr lang="en-US" dirty="0"/>
              <a:t>for those who make a </a:t>
            </a:r>
            <a:r>
              <a:rPr lang="en-US" dirty="0" smtClean="0"/>
              <a:t>full-time job </a:t>
            </a:r>
            <a:r>
              <a:rPr lang="en-US" dirty="0"/>
              <a:t>of it;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not a profession for those </a:t>
            </a:r>
            <a:r>
              <a:rPr lang="en-US" dirty="0" smtClean="0"/>
              <a:t>who incidentally contribute </a:t>
            </a:r>
            <a:r>
              <a:rPr lang="en-US" dirty="0"/>
              <a:t>part of themselves </a:t>
            </a:r>
            <a:r>
              <a:rPr lang="en-US" dirty="0" smtClean="0"/>
              <a:t>to active </a:t>
            </a:r>
            <a:r>
              <a:rPr lang="en-US" dirty="0"/>
              <a:t>philanthropy.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every </a:t>
            </a:r>
            <a:r>
              <a:rPr lang="en-US" dirty="0"/>
              <a:t>difficult </a:t>
            </a:r>
            <a:r>
              <a:rPr lang="en-US" dirty="0" smtClean="0"/>
              <a:t>occupation requires </a:t>
            </a:r>
            <a:r>
              <a:rPr lang="en-US" dirty="0"/>
              <a:t>the entire time of those who take it </a:t>
            </a:r>
            <a:r>
              <a:rPr lang="en-US" dirty="0" smtClean="0"/>
              <a:t>seriously.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8521</TotalTime>
  <Words>1224</Words>
  <Application>Microsoft Office PowerPoint</Application>
  <PresentationFormat>Custom</PresentationFormat>
  <Paragraphs>156</Paragraphs>
  <Slides>36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Alvi Nastaleeq v1.0.0</vt:lpstr>
      <vt:lpstr>Arial</vt:lpstr>
      <vt:lpstr>Calibri</vt:lpstr>
      <vt:lpstr>Wingdings</vt:lpstr>
      <vt:lpstr>Office Theme</vt:lpstr>
      <vt:lpstr>IS SOCIAL WORK  A PROFESSION?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for a Profession</vt:lpstr>
      <vt:lpstr>1. Intellectual* Activity and  Individual Responsibility </vt:lpstr>
      <vt:lpstr>PowerPoint Presentation</vt:lpstr>
      <vt:lpstr>Individual Responsibility </vt:lpstr>
      <vt:lpstr>PowerPoint Presentation</vt:lpstr>
      <vt:lpstr>PowerPoint Presentation</vt:lpstr>
      <vt:lpstr>2. Profession is Learned</vt:lpstr>
      <vt:lpstr>3. Profession is has a Practical Object</vt:lpstr>
      <vt:lpstr>Review </vt:lpstr>
      <vt:lpstr>4. Profession possesses an Educationally Communicable Technique</vt:lpstr>
      <vt:lpstr>5. Self-organization through a Professional Association</vt:lpstr>
      <vt:lpstr>6. Becoming Altruistic in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Work</vt:lpstr>
      <vt:lpstr>In Pakistan</vt:lpstr>
      <vt:lpstr>Q/A</vt:lpstr>
      <vt:lpstr>Thank You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SOCIAL WORK A PROFESSION?</dc:title>
  <dc:creator>Imran</dc:creator>
  <cp:lastModifiedBy>Dr. Javaria</cp:lastModifiedBy>
  <cp:revision>177</cp:revision>
  <cp:lastPrinted>2012-11-29T10:26:57Z</cp:lastPrinted>
  <dcterms:created xsi:type="dcterms:W3CDTF">2012-11-25T03:23:53Z</dcterms:created>
  <dcterms:modified xsi:type="dcterms:W3CDTF">2020-04-06T14:26:36Z</dcterms:modified>
</cp:coreProperties>
</file>